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2"/>
  </p:notesMasterIdLst>
  <p:sldIdLst>
    <p:sldId id="256" r:id="rId2"/>
    <p:sldId id="258" r:id="rId3"/>
    <p:sldId id="260" r:id="rId4"/>
    <p:sldId id="261" r:id="rId5"/>
    <p:sldId id="263" r:id="rId6"/>
    <p:sldId id="266" r:id="rId7"/>
    <p:sldId id="264" r:id="rId8"/>
    <p:sldId id="265" r:id="rId9"/>
    <p:sldId id="259" r:id="rId10"/>
    <p:sldId id="267" r:id="rId11"/>
    <p:sldId id="268" r:id="rId12"/>
    <p:sldId id="269" r:id="rId13"/>
    <p:sldId id="270" r:id="rId14"/>
    <p:sldId id="273" r:id="rId15"/>
    <p:sldId id="275" r:id="rId16"/>
    <p:sldId id="276" r:id="rId17"/>
    <p:sldId id="277" r:id="rId18"/>
    <p:sldId id="279" r:id="rId19"/>
    <p:sldId id="278" r:id="rId20"/>
    <p:sldId id="271" r:id="rId21"/>
    <p:sldId id="272" r:id="rId22"/>
    <p:sldId id="280" r:id="rId23"/>
    <p:sldId id="281" r:id="rId24"/>
    <p:sldId id="282" r:id="rId25"/>
    <p:sldId id="283" r:id="rId26"/>
    <p:sldId id="300" r:id="rId27"/>
    <p:sldId id="285" r:id="rId28"/>
    <p:sldId id="289" r:id="rId29"/>
    <p:sldId id="286" r:id="rId30"/>
    <p:sldId id="287" r:id="rId31"/>
    <p:sldId id="288" r:id="rId32"/>
    <p:sldId id="290" r:id="rId33"/>
    <p:sldId id="291" r:id="rId34"/>
    <p:sldId id="301" r:id="rId35"/>
    <p:sldId id="293" r:id="rId36"/>
    <p:sldId id="294" r:id="rId37"/>
    <p:sldId id="295" r:id="rId38"/>
    <p:sldId id="299" r:id="rId39"/>
    <p:sldId id="296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51AF3-6452-4D2C-B5B7-6F79D0F34C5D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CFA17-8F35-4AF8-B79F-AC15805F5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50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CFA17-8F35-4AF8-B79F-AC15805F53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1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9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86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13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99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553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383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12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2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73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45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27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2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15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0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4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DDCC-BC72-4263-8A10-570C189FA8F6}" type="datetimeFigureOut">
              <a:rPr lang="en-GB" smtClean="0"/>
              <a:t>10/09/2015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3FC4A-9F54-42D6-8E60-232985C9D2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0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smith@mail.nck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msmith@mail.ncku.edu.t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ftp://140.116.71.64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3600" dirty="0"/>
              <a:t>Introduction to Multi-Core CPU and GPU Computation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AU" sz="3600" dirty="0"/>
              <a:t> 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zh-TW" altLang="en-US" sz="3600" dirty="0"/>
              <a:t>多核心</a:t>
            </a:r>
            <a:r>
              <a:rPr lang="en-AU" sz="3600" dirty="0"/>
              <a:t>CPU</a:t>
            </a:r>
            <a:r>
              <a:rPr lang="zh-TW" altLang="en-US" sz="3600" dirty="0"/>
              <a:t>和</a:t>
            </a:r>
            <a:r>
              <a:rPr lang="en-AU" sz="3600" dirty="0"/>
              <a:t>GPU</a:t>
            </a:r>
            <a:r>
              <a:rPr lang="zh-TW" altLang="en-US" sz="3600" dirty="0"/>
              <a:t>計算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Class 1 				Prof. Matthew Smith, </a:t>
            </a:r>
            <a:r>
              <a:rPr lang="en-US" dirty="0" smtClean="0">
                <a:hlinkClick r:id="rId2"/>
              </a:rPr>
              <a:t>msmith@mail.ncku.edu.tw</a:t>
            </a: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5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59568" cy="4024125"/>
          </a:xfrm>
        </p:spPr>
        <p:txBody>
          <a:bodyPr/>
          <a:lstStyle/>
          <a:p>
            <a:r>
              <a:rPr lang="en-US" dirty="0" smtClean="0"/>
              <a:t>Recently there is an increase in the number of automotive companies performing analysis on air-filters and intakes.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84" y="3242263"/>
            <a:ext cx="5350002" cy="345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" y="3078387"/>
            <a:ext cx="7332726" cy="3779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42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59568" cy="4024125"/>
          </a:xfrm>
        </p:spPr>
        <p:txBody>
          <a:bodyPr/>
          <a:lstStyle/>
          <a:p>
            <a:r>
              <a:rPr lang="en-US" dirty="0" smtClean="0"/>
              <a:t>In a research paper published in 2013, researchers employed </a:t>
            </a:r>
            <a:r>
              <a:rPr lang="en-US" b="1" dirty="0" smtClean="0"/>
              <a:t>commercial software </a:t>
            </a:r>
            <a:r>
              <a:rPr lang="en-US" dirty="0" smtClean="0"/>
              <a:t>to simulate airflow using </a:t>
            </a:r>
            <a:r>
              <a:rPr lang="en-US" b="1" dirty="0" smtClean="0"/>
              <a:t>0.5 million cells</a:t>
            </a:r>
            <a:r>
              <a:rPr lang="en-US" dirty="0" smtClean="0"/>
              <a:t>.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84" y="3242263"/>
            <a:ext cx="5350002" cy="345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" y="3078387"/>
            <a:ext cx="7332726" cy="3779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33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59568" cy="4024125"/>
          </a:xfrm>
        </p:spPr>
        <p:txBody>
          <a:bodyPr/>
          <a:lstStyle/>
          <a:p>
            <a:r>
              <a:rPr lang="en-US" dirty="0" smtClean="0"/>
              <a:t>This resolution is sufficient to get an engineering estimate of the flow field.</a:t>
            </a:r>
          </a:p>
          <a:p>
            <a:r>
              <a:rPr lang="en-US" dirty="0" smtClean="0"/>
              <a:t>However, additional computational cells or an improved algorithm is required.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" y="3493008"/>
            <a:ext cx="6765798" cy="336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0" y="3493008"/>
            <a:ext cx="5166360" cy="3209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40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59568" cy="4024125"/>
          </a:xfrm>
        </p:spPr>
        <p:txBody>
          <a:bodyPr/>
          <a:lstStyle/>
          <a:p>
            <a:r>
              <a:rPr lang="en-US" dirty="0" smtClean="0"/>
              <a:t>A GPU version of an unstructured CFD solver is currently being developed with Kymco in order to reach much higher resolutions.</a:t>
            </a:r>
          </a:p>
          <a:p>
            <a:r>
              <a:rPr lang="en-US" dirty="0" smtClean="0"/>
              <a:t>Currently running </a:t>
            </a:r>
            <a:r>
              <a:rPr lang="en-US" b="1" dirty="0" smtClean="0"/>
              <a:t>6 months </a:t>
            </a:r>
            <a:r>
              <a:rPr lang="en-US" dirty="0" smtClean="0"/>
              <a:t>of simulation in </a:t>
            </a:r>
            <a:r>
              <a:rPr lang="en-US" b="1" dirty="0" smtClean="0"/>
              <a:t>6 hours </a:t>
            </a:r>
            <a:r>
              <a:rPr lang="en-US" dirty="0" smtClean="0"/>
              <a:t>with a GTX-Titan.</a:t>
            </a:r>
            <a:endParaRPr lang="en-GB" dirty="0"/>
          </a:p>
        </p:txBody>
      </p:sp>
      <p:pic>
        <p:nvPicPr>
          <p:cNvPr id="8" name="Picture 7" descr="C:\Users\NCKU\Documents\NCKU\Industry Collaboration\Kymco_2014\Report_A_September_2014\Graphics\Whole_Regio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91" y="3332419"/>
            <a:ext cx="4032504" cy="307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6" y="3294511"/>
            <a:ext cx="3272028" cy="307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NCKU\Documents\NCKU\Industry Collaboration\Kymco_2014\Report_A_September_2014\Graphics\Major_Inflow_D_Rotations_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32" y="3332419"/>
            <a:ext cx="4251960" cy="2857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84832" y="6411659"/>
            <a:ext cx="829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Transient flow simulations of Kymco filter assembly using 1.51 million cells.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30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 smtClean="0"/>
              <a:t>If the hardware wasn’t changed due to need from the engineering community, then why?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4" name="Picture 11" descr="borderlands-2-snowat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2947416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Skyr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161" y="2947417"/>
            <a:ext cx="4913039" cy="30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685800" y="6127244"/>
            <a:ext cx="106832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/>
              <a:t>Modern computing technology is driven by </a:t>
            </a:r>
            <a:r>
              <a:rPr lang="en-US" altLang="en-US" sz="2400" dirty="0" smtClean="0"/>
              <a:t>consumers (gamers!!)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9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..and it isn’t easy…</a:t>
            </a:r>
          </a:p>
        </p:txBody>
      </p:sp>
      <p:sp>
        <p:nvSpPr>
          <p:cNvPr id="3892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7449312" y="3136392"/>
            <a:ext cx="4538472" cy="45720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Most modern games employ 3D graphics.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This requires high levels of mathematics and computational power.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4" y="2332430"/>
            <a:ext cx="6875388" cy="35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..in fact, it’s really hard!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330440" y="1828800"/>
            <a:ext cx="4401312" cy="5029200"/>
          </a:xfrm>
          <a:noFill/>
          <a:ln/>
        </p:spPr>
        <p:txBody>
          <a:bodyPr/>
          <a:lstStyle/>
          <a:p>
            <a:r>
              <a:rPr lang="en-US" altLang="en-US" sz="2400" dirty="0"/>
              <a:t>The interaction of light with each surface is calculated.</a:t>
            </a:r>
          </a:p>
          <a:p>
            <a:r>
              <a:rPr lang="en-US" altLang="en-US" sz="2400" dirty="0" err="1"/>
              <a:t>Cel</a:t>
            </a:r>
            <a:r>
              <a:rPr lang="en-US" altLang="en-US" sz="2400" dirty="0"/>
              <a:t> Shading requires edge computation.</a:t>
            </a:r>
          </a:p>
          <a:p>
            <a:r>
              <a:rPr lang="en-US" altLang="en-US" sz="2400" dirty="0"/>
              <a:t>Even the best computers can’t do this quickly</a:t>
            </a:r>
            <a:r>
              <a:rPr lang="en-US" altLang="en-US" sz="2400" dirty="0" smtClean="0"/>
              <a:t>.</a:t>
            </a:r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 smtClean="0">
                <a:sym typeface="Wingdings" panose="05000000000000000000" pitchFamily="2" charset="2"/>
              </a:rPr>
              <a:t> This is one of the driving forces for gaming and graphics related hardware.</a:t>
            </a:r>
            <a:endParaRPr lang="en-US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" y="2221992"/>
            <a:ext cx="7075932" cy="40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..but people pay a lot for it…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01000" y="2057401"/>
            <a:ext cx="3505200" cy="4267200"/>
          </a:xfrm>
        </p:spPr>
        <p:txBody>
          <a:bodyPr/>
          <a:lstStyle/>
          <a:p>
            <a:r>
              <a:rPr lang="en-US" altLang="en-US" sz="2400" dirty="0"/>
              <a:t>Fast Computation = Higher FPS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    = </a:t>
            </a:r>
            <a:r>
              <a:rPr lang="en-US" altLang="en-US" sz="3200" b="1" dirty="0"/>
              <a:t>$$$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en-US" altLang="en-US" sz="2400" dirty="0"/>
              <a:t>This money is what </a:t>
            </a:r>
            <a:r>
              <a:rPr lang="en-US" altLang="en-US" sz="2400" b="1" dirty="0" smtClean="0"/>
              <a:t>funds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the development of modern GPU and CPU devices.</a:t>
            </a:r>
          </a:p>
          <a:p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" y="2157050"/>
            <a:ext cx="7479411" cy="42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um….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7" y="2285999"/>
            <a:ext cx="4800245" cy="3642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83" y="2285999"/>
            <a:ext cx="596436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Modern CPU and GPU devices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9098" y="1990344"/>
            <a:ext cx="11177206" cy="4267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sz="2800" dirty="0"/>
              <a:t>Anyone care to guess how many stream processors are in this </a:t>
            </a:r>
            <a:r>
              <a:rPr lang="en-US" altLang="en-US" sz="2800" dirty="0" smtClean="0"/>
              <a:t>devices?</a:t>
            </a:r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  <p:pic>
        <p:nvPicPr>
          <p:cNvPr id="40964" name="Picture 4" descr="amd-radeon-hd-7970_large_verge_medium_landsc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8" y="3079832"/>
            <a:ext cx="3543485" cy="2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99098" y="5612664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 smtClean="0"/>
              <a:t>AMD HD7970</a:t>
            </a:r>
          </a:p>
          <a:p>
            <a:pPr>
              <a:spcBef>
                <a:spcPct val="50000"/>
              </a:spcBef>
            </a:pPr>
            <a:r>
              <a:rPr lang="en-US" altLang="en-US" sz="2400" b="1" dirty="0" smtClean="0"/>
              <a:t>ANS</a:t>
            </a:r>
            <a:r>
              <a:rPr lang="en-US" altLang="en-US" sz="2400" b="1" dirty="0"/>
              <a:t>: 2048 Processors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7" y="2983146"/>
            <a:ext cx="3282696" cy="25328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376738" y="5612664"/>
            <a:ext cx="38162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 smtClean="0"/>
              <a:t>GTX-Titan</a:t>
            </a:r>
          </a:p>
          <a:p>
            <a:pPr>
              <a:spcBef>
                <a:spcPct val="50000"/>
              </a:spcBef>
            </a:pPr>
            <a:r>
              <a:rPr lang="en-US" altLang="en-US" sz="2400" b="1" dirty="0" smtClean="0"/>
              <a:t>ANS</a:t>
            </a:r>
            <a:r>
              <a:rPr lang="en-US" altLang="en-US" sz="2400" b="1" dirty="0"/>
              <a:t>: </a:t>
            </a:r>
            <a:r>
              <a:rPr lang="en-US" altLang="en-US" sz="2400" b="1" dirty="0" smtClean="0"/>
              <a:t>2880 </a:t>
            </a:r>
            <a:r>
              <a:rPr lang="en-US" altLang="en-US" sz="2400" b="1" dirty="0"/>
              <a:t>Processors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62" y="3008371"/>
            <a:ext cx="3638204" cy="2579067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244650" y="5612664"/>
            <a:ext cx="38162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 smtClean="0"/>
              <a:t>GTX-690</a:t>
            </a:r>
          </a:p>
          <a:p>
            <a:pPr>
              <a:spcBef>
                <a:spcPct val="50000"/>
              </a:spcBef>
            </a:pPr>
            <a:r>
              <a:rPr lang="en-US" altLang="en-US" sz="2400" b="1" dirty="0" smtClean="0"/>
              <a:t>ANS</a:t>
            </a:r>
            <a:r>
              <a:rPr lang="en-US" altLang="en-US" sz="2400" b="1" dirty="0"/>
              <a:t>: </a:t>
            </a:r>
            <a:r>
              <a:rPr lang="en-US" altLang="en-US" sz="2400" b="1" dirty="0" smtClean="0"/>
              <a:t>3072 </a:t>
            </a:r>
            <a:r>
              <a:rPr lang="en-US" altLang="en-US" sz="2400" b="1" dirty="0"/>
              <a:t>Processors</a:t>
            </a:r>
          </a:p>
        </p:txBody>
      </p:sp>
    </p:spTree>
    <p:extLst>
      <p:ext uri="{BB962C8B-B14F-4D97-AF65-F5344CB8AC3E}">
        <p14:creationId xmlns:p14="http://schemas.microsoft.com/office/powerpoint/2010/main" val="360474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695" y="2057401"/>
            <a:ext cx="4150895" cy="44439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Name: Prof. Matthew Smith (</a:t>
            </a:r>
            <a:r>
              <a:rPr lang="zh-TW" altLang="en-US" dirty="0">
                <a:ea typeface="PMingLiU" panose="02020500000000000000" pitchFamily="18" charset="-120"/>
              </a:rPr>
              <a:t>李汶樺 教</a:t>
            </a:r>
            <a:r>
              <a:rPr lang="zh-TW" altLang="en-US" dirty="0" smtClean="0">
                <a:ea typeface="PMingLiU" panose="02020500000000000000" pitchFamily="18" charset="-120"/>
              </a:rPr>
              <a:t>授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Born: Brisbane, Australia. </a:t>
            </a:r>
          </a:p>
          <a:p>
            <a:r>
              <a:rPr lang="en-US" dirty="0" smtClean="0"/>
              <a:t>Office: 714 (Ext: 62114)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msmith@mail.ncku.edu.tw</a:t>
            </a:r>
            <a:endParaRPr lang="en-US" dirty="0" smtClean="0"/>
          </a:p>
          <a:p>
            <a:r>
              <a:rPr lang="en-US" dirty="0" smtClean="0"/>
              <a:t>PhD: University of Queensland, Australia.</a:t>
            </a:r>
          </a:p>
          <a:p>
            <a:r>
              <a:rPr lang="en-US" dirty="0" smtClean="0"/>
              <a:t>Editor – Computers and Fluids.</a:t>
            </a:r>
          </a:p>
          <a:p>
            <a:r>
              <a:rPr lang="en-US" dirty="0" smtClean="0"/>
              <a:t>International organizing committee member for Parallel CFD.</a:t>
            </a:r>
          </a:p>
        </p:txBody>
      </p:sp>
      <p:pic>
        <p:nvPicPr>
          <p:cNvPr id="4" name="Picture 3" descr="C:\Users\NCKU\Documents\NCKU\Industry Collaboration\Kymco_2014\Report_A_September_2014\Graphics\Filter_Location_Flow_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4" y="2103506"/>
            <a:ext cx="3462582" cy="226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NCKU\Documents\NCKU\Industry Collaboration\Kymco_2014\Report_A_September_2014\Graphics\Major_Inflow_A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89" y="2053737"/>
            <a:ext cx="3729983" cy="226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AIXTR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5590" y="4364235"/>
            <a:ext cx="2308196" cy="22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647" y="4364235"/>
            <a:ext cx="4884369" cy="22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 smtClean="0"/>
              <a:t>During this course, you will learn the skills you need to: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Develop your own parallel codes on every modern parallel computing hardware available </a:t>
            </a:r>
            <a:r>
              <a:rPr lang="en-US" dirty="0" smtClean="0">
                <a:sym typeface="Wingdings" panose="05000000000000000000" pitchFamily="2" charset="2"/>
              </a:rPr>
              <a:t> CPU, GPU and Phi.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Write your own parallel codes for Finite Volume, Finite Difference and Finite Element methods.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Accelerate your own research  Get better results (or get bad results sooner) by </a:t>
            </a:r>
            <a:r>
              <a:rPr lang="en-US" b="1" dirty="0" smtClean="0">
                <a:sym typeface="Wingdings" panose="05000000000000000000" pitchFamily="2" charset="2"/>
              </a:rPr>
              <a:t>taking advantage of this new technology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64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RECENT YEARS…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 smtClean="0"/>
              <a:t>You may have seen some of the things we worked on in previous years…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8" y="4599432"/>
            <a:ext cx="5323377" cy="1965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15" y="2057401"/>
            <a:ext cx="6110615" cy="3026664"/>
          </a:xfrm>
          <a:prstGeom prst="rect">
            <a:avLst/>
          </a:prstGeom>
        </p:spPr>
      </p:pic>
      <p:pic>
        <p:nvPicPr>
          <p:cNvPr id="6" name="Mino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1852" y="2564892"/>
            <a:ext cx="542544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</a:t>
            </a:r>
            <a:r>
              <a:rPr lang="en-US" dirty="0" smtClean="0"/>
              <a:t>Course OUTLINE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2925" y="2359152"/>
            <a:ext cx="10834687" cy="449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4 key parts to this course: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C/C++ Coding using Linux.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OpenMP (CPU) parallelization.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AVX parallelization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GPU parallelization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You will learn about Finite Volume, Finite Element and Finite Difference – but I’ll give you the codes and all reference material for these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By the end, you’ll be solving engineering problems.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00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CRITERIA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88" y="2276856"/>
            <a:ext cx="10239184" cy="4024125"/>
          </a:xfrm>
        </p:spPr>
        <p:txBody>
          <a:bodyPr/>
          <a:lstStyle/>
          <a:p>
            <a:r>
              <a:rPr lang="en-US" dirty="0" smtClean="0"/>
              <a:t>The course will be assessed by:</a:t>
            </a:r>
          </a:p>
          <a:p>
            <a:endParaRPr lang="en-US" dirty="0"/>
          </a:p>
          <a:p>
            <a:pPr lvl="1"/>
            <a:r>
              <a:rPr lang="en-US" dirty="0" smtClean="0"/>
              <a:t>Mid-Semester exam (3 hours, </a:t>
            </a:r>
            <a:r>
              <a:rPr lang="en-US" dirty="0" smtClean="0"/>
              <a:t>30</a:t>
            </a:r>
            <a:r>
              <a:rPr lang="en-US" dirty="0" smtClean="0"/>
              <a:t>%)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End-of-Semester exam (3 hours, </a:t>
            </a:r>
            <a:r>
              <a:rPr lang="en-US" dirty="0" smtClean="0"/>
              <a:t>30</a:t>
            </a:r>
            <a:r>
              <a:rPr lang="en-US" dirty="0" smtClean="0"/>
              <a:t>%)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Major Project (40%)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Group Oral Presentation: 10%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Group Report: 30%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01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CRITERIA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67541"/>
              </p:ext>
            </p:extLst>
          </p:nvPr>
        </p:nvGraphicFramePr>
        <p:xfrm>
          <a:off x="6529959" y="2697321"/>
          <a:ext cx="5459730" cy="2708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9935"/>
                <a:gridCol w="1468755"/>
                <a:gridCol w="1971040"/>
              </a:tblGrid>
              <a:tr h="1708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Item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Date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Details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Mid-Semester Exam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8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 Contain questions regarding parallel computing, C/C++ programming, OpenMP and AVX/SSE.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9345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End-of-Semester Exam 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17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Contain questions regarding GPU computing, CUDA programming, FDM, FVM, and FEM.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76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Major</a:t>
                      </a:r>
                      <a:r>
                        <a:rPr lang="en-AU" sz="1200" baseline="0" dirty="0" smtClean="0">
                          <a:effectLst/>
                        </a:rPr>
                        <a:t> Assignment </a:t>
                      </a:r>
                      <a:br>
                        <a:rPr lang="en-AU" sz="1200" baseline="0" dirty="0" smtClean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(40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Week 18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  <a:latin typeface="+mn-lt"/>
                          <a:ea typeface="+mn-ea"/>
                        </a:rPr>
                        <a:t>To</a:t>
                      </a:r>
                      <a:r>
                        <a:rPr lang="en-AU" sz="1200" baseline="0" dirty="0" smtClean="0">
                          <a:effectLst/>
                          <a:latin typeface="+mn-lt"/>
                          <a:ea typeface="+mn-ea"/>
                        </a:rPr>
                        <a:t> be discussed.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472" y="2276856"/>
            <a:ext cx="5961888" cy="4024125"/>
          </a:xfrm>
        </p:spPr>
        <p:txBody>
          <a:bodyPr/>
          <a:lstStyle/>
          <a:p>
            <a:r>
              <a:rPr lang="en-US" dirty="0" smtClean="0"/>
              <a:t>The Mid-Semester and End-of-Semester exams will be </a:t>
            </a:r>
            <a:r>
              <a:rPr lang="en-US" b="1" dirty="0" smtClean="0"/>
              <a:t>open book, paper exams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They will be held in the computer classroom. You can go online, bring all material with you etc. during exam.</a:t>
            </a:r>
          </a:p>
          <a:p>
            <a:endParaRPr lang="en-US" dirty="0"/>
          </a:p>
          <a:p>
            <a:r>
              <a:rPr lang="en-US" dirty="0" smtClean="0"/>
              <a:t>You will be asked to </a:t>
            </a:r>
            <a:r>
              <a:rPr lang="en-US" b="1" dirty="0" smtClean="0"/>
              <a:t>write computer programs</a:t>
            </a:r>
            <a:r>
              <a:rPr lang="en-US" dirty="0" smtClean="0"/>
              <a:t> and solve theory questions (related to the course material) </a:t>
            </a:r>
            <a:r>
              <a:rPr lang="en-US" b="1" dirty="0" smtClean="0"/>
              <a:t>during the exam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6479096" y="2701481"/>
            <a:ext cx="5550408" cy="2112264"/>
          </a:xfrm>
          <a:prstGeom prst="roundRect">
            <a:avLst/>
          </a:prstGeom>
          <a:solidFill>
            <a:srgbClr val="00B0F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0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CRITERIA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472" y="2276856"/>
            <a:ext cx="5961888" cy="4376863"/>
          </a:xfrm>
        </p:spPr>
        <p:txBody>
          <a:bodyPr>
            <a:normAutofit/>
          </a:bodyPr>
          <a:lstStyle/>
          <a:p>
            <a:r>
              <a:rPr lang="en-US" dirty="0" smtClean="0"/>
              <a:t>The major assignment is a project which is completed in groups of 3 students.</a:t>
            </a:r>
          </a:p>
          <a:p>
            <a:endParaRPr lang="en-US" dirty="0"/>
          </a:p>
          <a:p>
            <a:r>
              <a:rPr lang="en-US" dirty="0" smtClean="0"/>
              <a:t>The project </a:t>
            </a:r>
            <a:r>
              <a:rPr lang="en-US" dirty="0" smtClean="0"/>
              <a:t>will be issued on Wednesday this week.</a:t>
            </a:r>
          </a:p>
          <a:p>
            <a:endParaRPr lang="en-US" dirty="0"/>
          </a:p>
          <a:p>
            <a:r>
              <a:rPr lang="en-US" dirty="0" smtClean="0"/>
              <a:t>The project will require a major amount of work by each group.</a:t>
            </a:r>
            <a:endParaRPr lang="en-US" dirty="0"/>
          </a:p>
          <a:p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00233"/>
              </p:ext>
            </p:extLst>
          </p:nvPr>
        </p:nvGraphicFramePr>
        <p:xfrm>
          <a:off x="6529959" y="2697321"/>
          <a:ext cx="5459730" cy="2708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9935"/>
                <a:gridCol w="1468755"/>
                <a:gridCol w="1971040"/>
              </a:tblGrid>
              <a:tr h="1708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Item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Date 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Details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Mid-Semester Exam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8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 Contain questions regarding parallel computing, C/C++ programming, OpenMP and AVX/SSE.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9345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End-of-Semester Exam 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17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Contain questions regarding GPU computing, CUDA programming, FDM, FVM, and FEM.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76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Major</a:t>
                      </a:r>
                      <a:r>
                        <a:rPr lang="en-AU" sz="1200" baseline="0" dirty="0" smtClean="0">
                          <a:effectLst/>
                        </a:rPr>
                        <a:t> Assignment </a:t>
                      </a:r>
                      <a:br>
                        <a:rPr lang="en-AU" sz="1200" baseline="0" dirty="0" smtClean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(40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Week 18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  <a:latin typeface="+mn-lt"/>
                          <a:ea typeface="+mn-ea"/>
                        </a:rPr>
                        <a:t>To</a:t>
                      </a:r>
                      <a:r>
                        <a:rPr lang="en-AU" sz="1200" baseline="0" dirty="0" smtClean="0">
                          <a:effectLst/>
                          <a:latin typeface="+mn-lt"/>
                          <a:ea typeface="+mn-ea"/>
                        </a:rPr>
                        <a:t> be discussed.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6450520" y="4465287"/>
            <a:ext cx="5550408" cy="1224323"/>
          </a:xfrm>
          <a:prstGeom prst="roundRect">
            <a:avLst/>
          </a:prstGeom>
          <a:solidFill>
            <a:srgbClr val="00B0F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04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CRITERIA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472" y="2276856"/>
            <a:ext cx="5961888" cy="4376863"/>
          </a:xfrm>
        </p:spPr>
        <p:txBody>
          <a:bodyPr>
            <a:normAutofit/>
          </a:bodyPr>
          <a:lstStyle/>
          <a:p>
            <a:r>
              <a:rPr lang="en-US" dirty="0" smtClean="0"/>
              <a:t>The assessment breakdown of the major project is as shown below:</a:t>
            </a:r>
          </a:p>
          <a:p>
            <a:endParaRPr lang="en-US" dirty="0"/>
          </a:p>
          <a:p>
            <a:pPr lvl="1"/>
            <a:r>
              <a:rPr lang="en-US" dirty="0" smtClean="0"/>
              <a:t>Oral Presentation: 10 minute presentation given at the end of semester. (10%)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Final Project report: 15-20 page formal engineering document describing the solution to the problem assigned. (20%)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Progress Reports: Discussion and interviews with the project teams and review of the project log books. (10%)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00233"/>
              </p:ext>
            </p:extLst>
          </p:nvPr>
        </p:nvGraphicFramePr>
        <p:xfrm>
          <a:off x="6529959" y="2697321"/>
          <a:ext cx="5459730" cy="2708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9935"/>
                <a:gridCol w="1468755"/>
                <a:gridCol w="1971040"/>
              </a:tblGrid>
              <a:tr h="1708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Item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Date 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Details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Mid-Semester Exam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8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 Contain questions regarding parallel computing, C/C++ programming, OpenMP and AVX/SSE.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9345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End-of-Semester Exam </a:t>
                      </a:r>
                      <a:br>
                        <a:rPr lang="en-AU" sz="1200" dirty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(30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Week 17</a:t>
                      </a:r>
                      <a:br>
                        <a:rPr lang="en-AU" sz="1200">
                          <a:effectLst/>
                        </a:rPr>
                      </a:br>
                      <a:r>
                        <a:rPr lang="en-AU" sz="1200">
                          <a:effectLst/>
                        </a:rPr>
                        <a:t>(During Wednesday tutorial)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Contain questions regarding GPU computing, CUDA programming, FDM, FVM, and FEM.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676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Major</a:t>
                      </a:r>
                      <a:r>
                        <a:rPr lang="en-AU" sz="1200" baseline="0" dirty="0" smtClean="0">
                          <a:effectLst/>
                        </a:rPr>
                        <a:t> Assignment </a:t>
                      </a:r>
                      <a:br>
                        <a:rPr lang="en-AU" sz="1200" baseline="0" dirty="0" smtClean="0">
                          <a:effectLst/>
                        </a:rPr>
                      </a:br>
                      <a:r>
                        <a:rPr lang="en-AU" sz="1200" dirty="0" smtClean="0">
                          <a:effectLst/>
                        </a:rPr>
                        <a:t>(40</a:t>
                      </a:r>
                      <a:r>
                        <a:rPr lang="en-AU" sz="1200" dirty="0">
                          <a:effectLst/>
                        </a:rPr>
                        <a:t>%)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Week 18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  <a:latin typeface="+mn-lt"/>
                          <a:ea typeface="+mn-ea"/>
                        </a:rPr>
                        <a:t>To</a:t>
                      </a:r>
                      <a:r>
                        <a:rPr lang="en-AU" sz="1200" baseline="0" dirty="0" smtClean="0">
                          <a:effectLst/>
                          <a:latin typeface="+mn-lt"/>
                          <a:ea typeface="+mn-ea"/>
                        </a:rPr>
                        <a:t> be discussed.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6450520" y="4465287"/>
            <a:ext cx="5550408" cy="1224323"/>
          </a:xfrm>
          <a:prstGeom prst="roundRect">
            <a:avLst/>
          </a:prstGeom>
          <a:solidFill>
            <a:srgbClr val="00B0F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77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Overview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Timetable </a:t>
            </a:r>
            <a:r>
              <a:rPr lang="en-US" altLang="en-US" sz="2800" dirty="0" smtClean="0">
                <a:sym typeface="Wingdings" panose="05000000000000000000" pitchFamily="2" charset="2"/>
              </a:rPr>
              <a:t> All classes within the computer laboratory.</a:t>
            </a:r>
            <a:endParaRPr lang="en-US" altLang="en-US" sz="2800" dirty="0"/>
          </a:p>
          <a:p>
            <a:endParaRPr lang="en-US" altLang="en-US" sz="2800" dirty="0"/>
          </a:p>
          <a:p>
            <a:pPr lvl="1"/>
            <a:r>
              <a:rPr lang="en-US" altLang="en-US" sz="2800" dirty="0"/>
              <a:t>Lectures:</a:t>
            </a:r>
          </a:p>
          <a:p>
            <a:pPr lvl="2"/>
            <a:r>
              <a:rPr lang="en-US" altLang="en-US" sz="2400" dirty="0"/>
              <a:t>2pm-3pm (6), Monday </a:t>
            </a:r>
            <a:r>
              <a:rPr lang="en-US" altLang="en-US" sz="2400" dirty="0" smtClean="0"/>
              <a:t>(In Lab)</a:t>
            </a:r>
            <a:endParaRPr lang="en-US" altLang="en-US" sz="2400" dirty="0"/>
          </a:p>
          <a:p>
            <a:pPr lvl="2"/>
            <a:r>
              <a:rPr lang="en-US" altLang="en-US" sz="2400" dirty="0"/>
              <a:t>1pm-2pm (5), Wednesday (In lab)</a:t>
            </a:r>
          </a:p>
          <a:p>
            <a:pPr lvl="1"/>
            <a:endParaRPr lang="en-US" altLang="en-US" sz="2800" dirty="0" smtClean="0"/>
          </a:p>
          <a:p>
            <a:pPr lvl="1"/>
            <a:r>
              <a:rPr lang="en-US" altLang="en-US" sz="2800" dirty="0" smtClean="0"/>
              <a:t>Tutorials/</a:t>
            </a:r>
            <a:r>
              <a:rPr lang="en-US" altLang="en-US" sz="2800" dirty="0" err="1" smtClean="0"/>
              <a:t>Prac</a:t>
            </a:r>
            <a:r>
              <a:rPr lang="en-US" altLang="en-US" sz="2800" dirty="0"/>
              <a:t>:</a:t>
            </a:r>
          </a:p>
          <a:p>
            <a:pPr lvl="2"/>
            <a:r>
              <a:rPr lang="en-US" altLang="en-US" sz="2400" dirty="0"/>
              <a:t>2pm-4pm (6-7), Wednesday (In lab)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2400" dirty="0"/>
              <a:t>	(Straight after the lecture)</a:t>
            </a:r>
          </a:p>
          <a:p>
            <a:pPr lvl="2"/>
            <a:endParaRPr lang="en-US" altLang="en-US" sz="2400" dirty="0"/>
          </a:p>
          <a:p>
            <a:pPr lvl="2"/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002521" y="3560021"/>
            <a:ext cx="369651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Due to budget restrictions, this class will not accept sit-in students.</a:t>
            </a:r>
          </a:p>
          <a:p>
            <a:endParaRPr lang="en-US" dirty="0"/>
          </a:p>
          <a:p>
            <a:r>
              <a:rPr lang="en-US" dirty="0" smtClean="0"/>
              <a:t>All students must be enrolled in the subject, unless prior arrangements have been made.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59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Based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8" y="2194560"/>
            <a:ext cx="5419218" cy="430216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332706" y="2194560"/>
            <a:ext cx="5369668" cy="4556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Problem Based Learning (PBL) is an education paradigm used during this course.</a:t>
            </a:r>
          </a:p>
          <a:p>
            <a:endParaRPr lang="en-US" altLang="en-US" dirty="0"/>
          </a:p>
          <a:p>
            <a:r>
              <a:rPr lang="en-US" altLang="en-US" dirty="0" smtClean="0"/>
              <a:t>Key points will be:</a:t>
            </a:r>
          </a:p>
          <a:p>
            <a:endParaRPr lang="en-US" altLang="en-US" dirty="0"/>
          </a:p>
          <a:p>
            <a:pPr lvl="1"/>
            <a:r>
              <a:rPr lang="en-US" altLang="en-US" dirty="0" smtClean="0"/>
              <a:t>Students receive the problem before learning how to solve it.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smtClean="0"/>
              <a:t>They identify what they need to learn to solve the problem.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smtClean="0"/>
              <a:t>With a little help, find the material and learn how to solve it.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0586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Based Learning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Students in this course </a:t>
            </a:r>
            <a:r>
              <a:rPr lang="en-US" altLang="en-US" dirty="0"/>
              <a:t>learn through application of complex and realistic </a:t>
            </a:r>
            <a:r>
              <a:rPr lang="en-US" altLang="en-US" dirty="0" smtClean="0"/>
              <a:t>problems (during tutorial / practical time)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Student Centered!! </a:t>
            </a:r>
            <a:r>
              <a:rPr lang="en-US" altLang="en-US" dirty="0" smtClean="0"/>
              <a:t> 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If you have any ideas about an application for parallel computing, I 	can accept it as alternative credit for the course.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It’s good for engineering </a:t>
            </a:r>
            <a:r>
              <a:rPr lang="en-US" altLang="en-US" dirty="0" smtClean="0"/>
              <a:t>students.</a:t>
            </a:r>
            <a:endParaRPr lang="en-US" altLang="en-US" dirty="0"/>
          </a:p>
          <a:p>
            <a:pPr lvl="1"/>
            <a:r>
              <a:rPr lang="en-US" altLang="en-US" dirty="0"/>
              <a:t>Complex + Realistic = Engineering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89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Teaching</a:t>
            </a:r>
            <a:endParaRPr lang="en-US" dirty="0"/>
          </a:p>
          <a:p>
            <a:pPr lvl="1"/>
            <a:r>
              <a:rPr lang="en-US" dirty="0" smtClean="0"/>
              <a:t>Courses in Solid Mechanics, Vibration, Fluid Mechanics, Engineering Analysis, Parallel Computing, Rarefied Gas Dynamics, Kinetic Theory, Engineering Graphics and Computer Programming at multiple universities all over the world.</a:t>
            </a:r>
          </a:p>
          <a:p>
            <a:pPr lvl="1"/>
            <a:r>
              <a:rPr lang="en-US" dirty="0" smtClean="0"/>
              <a:t>Courses in English and Chinese.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Research</a:t>
            </a:r>
            <a:endParaRPr lang="en-US" dirty="0"/>
          </a:p>
          <a:p>
            <a:pPr lvl="1"/>
            <a:r>
              <a:rPr lang="en-US" dirty="0" smtClean="0"/>
              <a:t>Numerous awards for research into HPC (High Performance Computing) and CFD (Computational Fluid Dynamics)</a:t>
            </a:r>
          </a:p>
          <a:p>
            <a:pPr lvl="1"/>
            <a:r>
              <a:rPr lang="en-US" dirty="0" smtClean="0"/>
              <a:t>~ 50 research papers and articles published internationally.</a:t>
            </a:r>
          </a:p>
        </p:txBody>
      </p:sp>
    </p:spTree>
    <p:extLst>
      <p:ext uri="{BB962C8B-B14F-4D97-AF65-F5344CB8AC3E}">
        <p14:creationId xmlns:p14="http://schemas.microsoft.com/office/powerpoint/2010/main" val="37782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Based Learning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 dirty="0"/>
              <a:t>Students (in groups) attempt to solve a problem in small groups</a:t>
            </a:r>
            <a:r>
              <a:rPr lang="en-US" altLang="en-US" sz="2600" dirty="0" smtClean="0"/>
              <a:t>.</a:t>
            </a:r>
          </a:p>
          <a:p>
            <a:endParaRPr lang="en-US" altLang="en-US" sz="2600" dirty="0"/>
          </a:p>
          <a:p>
            <a:r>
              <a:rPr lang="en-US" altLang="en-US" sz="2600" dirty="0"/>
              <a:t>The information required to solve the problem will either:</a:t>
            </a:r>
          </a:p>
          <a:p>
            <a:pPr lvl="1"/>
            <a:r>
              <a:rPr lang="en-US" altLang="en-US" sz="2200" dirty="0"/>
              <a:t>Be found by the students themselves (90% of the time), or</a:t>
            </a:r>
          </a:p>
          <a:p>
            <a:pPr lvl="1"/>
            <a:r>
              <a:rPr lang="en-US" altLang="en-US" sz="2200" dirty="0"/>
              <a:t>Provided by the “guide” (ME) (10</a:t>
            </a:r>
            <a:r>
              <a:rPr lang="en-US" altLang="en-US" sz="2200" dirty="0" smtClean="0"/>
              <a:t>%)</a:t>
            </a:r>
          </a:p>
          <a:p>
            <a:pPr lvl="1"/>
            <a:endParaRPr lang="en-US" altLang="en-US" sz="2200" dirty="0"/>
          </a:p>
          <a:p>
            <a:r>
              <a:rPr lang="en-US" altLang="en-US" sz="2600" dirty="0"/>
              <a:t>I will help with minor things like coding, syntax, English and computer related issues.</a:t>
            </a:r>
          </a:p>
          <a:p>
            <a:endParaRPr lang="en-US" altLang="en-US" sz="2600" dirty="0"/>
          </a:p>
          <a:p>
            <a:pPr lvl="1"/>
            <a:endParaRPr lang="en-US" altLang="en-US" sz="2200" dirty="0"/>
          </a:p>
          <a:p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2059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Based Learning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91" y="2316805"/>
            <a:ext cx="9864556" cy="3124200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Sources of information:</a:t>
            </a:r>
          </a:p>
          <a:p>
            <a:pPr lvl="1"/>
            <a:r>
              <a:rPr lang="en-US" altLang="en-US" sz="2600" dirty="0"/>
              <a:t>Google (i.e. Internet)</a:t>
            </a:r>
          </a:p>
          <a:p>
            <a:pPr lvl="1"/>
            <a:r>
              <a:rPr lang="en-US" altLang="en-US" sz="2600" dirty="0"/>
              <a:t>Library (i.e. books</a:t>
            </a:r>
            <a:r>
              <a:rPr lang="en-US" altLang="en-US" sz="2600" dirty="0" smtClean="0"/>
              <a:t>)*</a:t>
            </a:r>
          </a:p>
          <a:p>
            <a:pPr lvl="1"/>
            <a:r>
              <a:rPr lang="en-US" altLang="en-US" sz="2600" dirty="0" smtClean="0"/>
              <a:t>My notes for the course,</a:t>
            </a:r>
            <a:endParaRPr lang="en-US" altLang="en-US" sz="2600" dirty="0"/>
          </a:p>
          <a:p>
            <a:pPr lvl="1"/>
            <a:r>
              <a:rPr lang="en-US" altLang="en-US" sz="2600" dirty="0"/>
              <a:t>Other Professors (yes, you can ask for their help if you need it)</a:t>
            </a:r>
          </a:p>
          <a:p>
            <a:pPr lvl="1"/>
            <a:r>
              <a:rPr lang="en-US" altLang="en-US" sz="2600" dirty="0"/>
              <a:t>Me (if you can run faster than I can)</a:t>
            </a:r>
          </a:p>
        </p:txBody>
      </p:sp>
    </p:spTree>
    <p:extLst>
      <p:ext uri="{BB962C8B-B14F-4D97-AF65-F5344CB8AC3E}">
        <p14:creationId xmlns:p14="http://schemas.microsoft.com/office/powerpoint/2010/main" val="2162052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Facilities @ ME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During this class, we will use the computers in this room to remotely connect to a HPC work station.</a:t>
            </a:r>
          </a:p>
          <a:p>
            <a:endParaRPr lang="en-US" altLang="en-US" sz="2800" dirty="0"/>
          </a:p>
          <a:p>
            <a:r>
              <a:rPr lang="en-US" altLang="en-US" sz="2800" dirty="0" smtClean="0"/>
              <a:t>We will NOT be using these computers to perform computation - all programming and execution will be performed on the workstation.</a:t>
            </a:r>
          </a:p>
          <a:p>
            <a:endParaRPr lang="en-US" altLang="en-US" sz="2800" dirty="0"/>
          </a:p>
          <a:p>
            <a:r>
              <a:rPr lang="en-US" altLang="en-US" sz="2800" dirty="0" smtClean="0"/>
              <a:t>We will use these computers for post processing only.</a:t>
            </a:r>
            <a:endParaRPr lang="en-US" altLang="en-US" sz="2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185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Facilities @ ME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High-Performance Heterogeneous Computing Laboratory Hardware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Machine A - Intel Xeon </a:t>
            </a:r>
            <a:r>
              <a:rPr lang="en-US" altLang="en-US" sz="2400" dirty="0" smtClean="0"/>
              <a:t>E5-2670 x 2 (16 cores total)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16 cores, 32 threads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128 GB </a:t>
            </a:r>
            <a:r>
              <a:rPr lang="en-US" altLang="en-US" sz="2400" dirty="0"/>
              <a:t>DDR3 Ram (Max 256 GB)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GTX-TITAN GPU (6 GB Ram)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Intel Xeon Phi (MIC) card (6 GB RAM)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Software: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Centos 6.5+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Intel Compiler (ICC), CUDA version 5.5</a:t>
            </a:r>
            <a:endParaRPr lang="en-US" altLang="en-US" sz="2400" dirty="0" smtClean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004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Server Access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6774"/>
              </p:ext>
            </p:extLst>
          </p:nvPr>
        </p:nvGraphicFramePr>
        <p:xfrm>
          <a:off x="7931149" y="1700216"/>
          <a:ext cx="3284540" cy="4900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634"/>
                <a:gridCol w="1161453"/>
                <a:gridCol w="1161453"/>
              </a:tblGrid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GPU_1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李暐昱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李昌儒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賴柏毓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張元睿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smtClean="0">
                          <a:effectLst/>
                        </a:rPr>
                        <a:t>GPU_5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練羽軒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GPU_6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陳立昕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黃詠郁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黃敬傑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周鼎鈞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游峻強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邵奕崴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謝坤晉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白子洋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阮黃智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楊智堯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王澔宇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吳宗翰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22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GPU_18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陳秉洋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OK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799" y="2194560"/>
            <a:ext cx="6472239" cy="4024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Each student will have their own private username, as shown here.</a:t>
            </a:r>
          </a:p>
          <a:p>
            <a:r>
              <a:rPr lang="en-US" altLang="en-US" sz="2400" dirty="0" smtClean="0"/>
              <a:t>For example, will have the username “GPU_1”.</a:t>
            </a:r>
          </a:p>
          <a:p>
            <a:r>
              <a:rPr lang="en-US" altLang="en-US" sz="2400" dirty="0" smtClean="0"/>
              <a:t>When you log into the server, this will be the username you use.</a:t>
            </a:r>
          </a:p>
          <a:p>
            <a:r>
              <a:rPr lang="en-US" altLang="en-US" sz="2400" dirty="0" smtClean="0"/>
              <a:t>Your password is your </a:t>
            </a:r>
            <a:r>
              <a:rPr lang="en-US" altLang="en-US" sz="2400" b="1" dirty="0" smtClean="0"/>
              <a:t>student number</a:t>
            </a:r>
            <a:r>
              <a:rPr lang="en-US" altLang="en-US" sz="2400" dirty="0" smtClean="0"/>
              <a:t>.</a:t>
            </a:r>
          </a:p>
          <a:p>
            <a:r>
              <a:rPr lang="en-US" altLang="en-US" sz="2400" dirty="0" smtClean="0"/>
              <a:t>When you log-in, I strongly advise you to change your password. I will give you instructions on how to do that in the next class.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488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Facilities @ 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My advice:</a:t>
            </a:r>
          </a:p>
          <a:p>
            <a:pPr lvl="1"/>
            <a:r>
              <a:rPr lang="en-US" altLang="en-US" sz="2800" dirty="0"/>
              <a:t>If you have your own multi-core laptop, I </a:t>
            </a:r>
            <a:r>
              <a:rPr lang="en-US" altLang="en-US" sz="2800" b="1" dirty="0">
                <a:solidFill>
                  <a:schemeClr val="folHlink"/>
                </a:solidFill>
              </a:rPr>
              <a:t>thoroughly recommend</a:t>
            </a:r>
            <a:r>
              <a:rPr lang="en-US" altLang="en-US" sz="2800" dirty="0"/>
              <a:t> you use it.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 smtClean="0"/>
              <a:t>To remotely access the server with your own laptop, you need only get the program “Putty” – which is a single file and does not require installation (I can provide this).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638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Windows vs. Linux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2194560"/>
            <a:ext cx="7815263" cy="43348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The lab computers are Windows machines</a:t>
            </a:r>
            <a:r>
              <a:rPr lang="en-US" altLang="en-US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Two choices for development: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Linux (ISO) using G++/GCC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Windows using Visual </a:t>
            </a:r>
            <a:r>
              <a:rPr lang="en-US" altLang="en-US" sz="2400" dirty="0" smtClean="0"/>
              <a:t>Studio</a:t>
            </a:r>
          </a:p>
          <a:p>
            <a:pPr lvl="1"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 </a:t>
            </a:r>
            <a:r>
              <a:rPr lang="en-US" altLang="en-US" sz="2400" dirty="0" smtClean="0"/>
              <a:t>compulsory </a:t>
            </a:r>
            <a:r>
              <a:rPr lang="en-US" altLang="en-US" sz="2400" dirty="0"/>
              <a:t>O/S of this course is Linux.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All work should be performed using Putty or SSH </a:t>
            </a:r>
            <a:r>
              <a:rPr lang="en-US" altLang="en-US" sz="2400" dirty="0" smtClean="0">
                <a:sym typeface="Wingdings" panose="05000000000000000000" pitchFamily="2" charset="2"/>
              </a:rPr>
              <a:t> You won’t need Visual Studio.</a:t>
            </a:r>
            <a:endParaRPr lang="en-US" altLang="en-US" sz="2400" dirty="0" smtClean="0"/>
          </a:p>
        </p:txBody>
      </p:sp>
      <p:pic>
        <p:nvPicPr>
          <p:cNvPr id="4" name="Picture 4" descr="dr-ev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47" y="2194560"/>
            <a:ext cx="3460616" cy="38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/ FTP SERVER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server (used for classwork) for this subject is located at 140.116.71.64.</a:t>
            </a:r>
          </a:p>
          <a:p>
            <a:endParaRPr lang="en-US" dirty="0"/>
          </a:p>
          <a:p>
            <a:r>
              <a:rPr lang="en-US" dirty="0" smtClean="0"/>
              <a:t>You can use this IP address to:</a:t>
            </a:r>
          </a:p>
          <a:p>
            <a:endParaRPr lang="en-US" dirty="0"/>
          </a:p>
          <a:p>
            <a:pPr lvl="1"/>
            <a:r>
              <a:rPr lang="en-US" dirty="0" smtClean="0"/>
              <a:t>Download the course material, assignments and current grades.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Log into the course supercomputing workstation to perform computations using multiple Xeon cores or GPU devices.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hlinkClick r:id="rId2"/>
              </a:rPr>
              <a:t>ftp://140.116.71.64</a:t>
            </a:r>
            <a:r>
              <a:rPr lang="en-US" dirty="0" smtClean="0"/>
              <a:t>     Username: NCKU_GPU    P/W: NCKU_2014$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69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/ FTP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01275" cy="4024125"/>
          </a:xfrm>
        </p:spPr>
        <p:txBody>
          <a:bodyPr>
            <a:normAutofit/>
          </a:bodyPr>
          <a:lstStyle/>
          <a:p>
            <a:r>
              <a:rPr lang="en-US" dirty="0" smtClean="0"/>
              <a:t>On the FTP, you’ll find the PPT’s we use during clas</a:t>
            </a:r>
            <a:r>
              <a:rPr lang="en-US" dirty="0" smtClean="0"/>
              <a:t>s time – you can download these at any time.</a:t>
            </a:r>
          </a:p>
          <a:p>
            <a:endParaRPr lang="en-US" dirty="0"/>
          </a:p>
          <a:p>
            <a:r>
              <a:rPr lang="en-US" dirty="0" smtClean="0"/>
              <a:t>Grades for your mid-semester, end of semester and all other activities are also there.</a:t>
            </a:r>
          </a:p>
          <a:p>
            <a:endParaRPr lang="en-US" dirty="0"/>
          </a:p>
          <a:p>
            <a:r>
              <a:rPr lang="en-US" dirty="0" smtClean="0"/>
              <a:t>You can also find your major assignment.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572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Consultation Times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2194560"/>
            <a:ext cx="11113851" cy="402412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If you need some help regarding the course or life in general:</a:t>
            </a:r>
          </a:p>
          <a:p>
            <a:pPr lvl="1"/>
            <a:r>
              <a:rPr lang="en-US" altLang="en-US" sz="2400" dirty="0"/>
              <a:t>Monday 1pm-2pm</a:t>
            </a:r>
            <a:endParaRPr lang="en-US" altLang="zh-TW" sz="2400" dirty="0">
              <a:ea typeface="PMingLiU" panose="02020500000000000000" pitchFamily="18" charset="-12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en-US" altLang="en-US" sz="2400" dirty="0" smtClean="0"/>
              <a:t>I’ll be the TA for this subject, so if you need any help, don’t hesitate to ask.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935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824" y="764373"/>
            <a:ext cx="9485376" cy="1293028"/>
          </a:xfrm>
        </p:spPr>
        <p:txBody>
          <a:bodyPr/>
          <a:lstStyle/>
          <a:p>
            <a:r>
              <a:rPr lang="en-US" altLang="en-US" sz="3400" dirty="0"/>
              <a:t>Let’s take a look at why we are here…</a:t>
            </a:r>
          </a:p>
        </p:txBody>
      </p:sp>
      <p:pic>
        <p:nvPicPr>
          <p:cNvPr id="26628" name="Picture 4" descr="HD-7950-redline-pc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16" y="176174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TESLA_C20XX_3qtr300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28" y="2689226"/>
            <a:ext cx="2895600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AMD-Opte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" y="2142745"/>
            <a:ext cx="2414588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PhenomII_x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24" y="282854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ntel-ivy-bridge-cho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" y="3467101"/>
            <a:ext cx="28956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96824" y="6105145"/>
            <a:ext cx="358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/>
              <a:t>Multi-Core CPU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919728" y="6105145"/>
            <a:ext cx="358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/>
              <a:t>Multi-Core GPU</a:t>
            </a:r>
          </a:p>
        </p:txBody>
      </p:sp>
      <p:pic>
        <p:nvPicPr>
          <p:cNvPr id="10" name="Picture 9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07" y="4074415"/>
            <a:ext cx="2620042" cy="19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860792" y="6111242"/>
            <a:ext cx="358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/>
              <a:t>Multi-Core </a:t>
            </a:r>
            <a:r>
              <a:rPr lang="en-US" altLang="en-US" dirty="0" smtClean="0"/>
              <a:t>CPU Accelerators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303" y="2423540"/>
            <a:ext cx="4586378" cy="29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End of CLASS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227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824" y="764373"/>
            <a:ext cx="9485376" cy="1293028"/>
          </a:xfrm>
        </p:spPr>
        <p:txBody>
          <a:bodyPr/>
          <a:lstStyle/>
          <a:p>
            <a:r>
              <a:rPr lang="en-US" altLang="en-US" sz="3400" dirty="0"/>
              <a:t>Let’s take a look at why we are here…</a:t>
            </a:r>
          </a:p>
        </p:txBody>
      </p:sp>
      <p:pic>
        <p:nvPicPr>
          <p:cNvPr id="26628" name="Picture 4" descr="HD-7950-redline-pc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16" y="176174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TESLA_C20XX_3qtr300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28" y="2689226"/>
            <a:ext cx="2895600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AMD-Opte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" y="2142745"/>
            <a:ext cx="2414588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PhenomII_x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24" y="282854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ntel-ivy-bridge-cho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" y="3467101"/>
            <a:ext cx="28956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100328" y="6224175"/>
            <a:ext cx="997305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All of these technologies are very new </a:t>
            </a:r>
            <a:r>
              <a:rPr lang="en-US" altLang="en-US" dirty="0" smtClean="0">
                <a:sym typeface="Wingdings" panose="05000000000000000000" pitchFamily="2" charset="2"/>
              </a:rPr>
              <a:t> Created in the last 5 years….</a:t>
            </a:r>
            <a:endParaRPr lang="en-US" altLang="en-US" dirty="0"/>
          </a:p>
        </p:txBody>
      </p:sp>
      <p:pic>
        <p:nvPicPr>
          <p:cNvPr id="10" name="Picture 9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07" y="4074415"/>
            <a:ext cx="2620042" cy="19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303" y="2423540"/>
            <a:ext cx="4586378" cy="29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824" y="764373"/>
            <a:ext cx="9485376" cy="1293028"/>
          </a:xfrm>
        </p:spPr>
        <p:txBody>
          <a:bodyPr/>
          <a:lstStyle/>
          <a:p>
            <a:r>
              <a:rPr lang="en-US" altLang="en-US" sz="3400" dirty="0"/>
              <a:t>Let’s take a look at why we are here…</a:t>
            </a:r>
          </a:p>
        </p:txBody>
      </p:sp>
      <p:pic>
        <p:nvPicPr>
          <p:cNvPr id="26630" name="Picture 6" descr="AMD-Opte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" y="2142745"/>
            <a:ext cx="2414588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PhenomII_x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24" y="282854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ntel-ivy-bridge-chop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" y="3467101"/>
            <a:ext cx="28956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344424" y="6216512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The computing power is growing rapidly in a short period of time.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2142745"/>
            <a:ext cx="6251829" cy="44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824" y="764373"/>
            <a:ext cx="9485376" cy="1293028"/>
          </a:xfrm>
        </p:spPr>
        <p:txBody>
          <a:bodyPr/>
          <a:lstStyle/>
          <a:p>
            <a:r>
              <a:rPr lang="en-US" altLang="en-US" sz="3400" dirty="0"/>
              <a:t>Let’s take a look at why we are here…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100327" y="6112619"/>
            <a:ext cx="99730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Almost every piece of commercial software for use by Mechanical Engineers was developed before this novel hardware was invented.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" y="2057401"/>
            <a:ext cx="3616411" cy="2355532"/>
          </a:xfrm>
          <a:prstGeom prst="rect">
            <a:avLst/>
          </a:prstGeom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66658" y="5334207"/>
            <a:ext cx="38572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FLUENT: Created decades ago.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716" y="2057401"/>
            <a:ext cx="3800280" cy="2876168"/>
          </a:xfrm>
          <a:prstGeom prst="rect">
            <a:avLst/>
          </a:prstGeom>
        </p:spPr>
      </p:pic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158213" y="5325063"/>
            <a:ext cx="38572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ANSYS: Formed in 1970, purchased FLUENT in 2006.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80" y="2044301"/>
            <a:ext cx="3340081" cy="2902369"/>
          </a:xfrm>
          <a:prstGeom prst="rect">
            <a:avLst/>
          </a:prstGeom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334715" y="5355750"/>
            <a:ext cx="38572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XFOIL: Formed in 2003.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72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824" y="764373"/>
            <a:ext cx="9485376" cy="1293028"/>
          </a:xfrm>
        </p:spPr>
        <p:txBody>
          <a:bodyPr/>
          <a:lstStyle/>
          <a:p>
            <a:r>
              <a:rPr lang="en-US" altLang="en-US" sz="3400" dirty="0"/>
              <a:t>Let’s take a look at why we are here…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100328" y="5291355"/>
            <a:ext cx="99730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/>
              <a:t>All of this software is commonly used by Mechanical Engineers – unfortunately, despite the best efforts of the companies, the </a:t>
            </a:r>
            <a:r>
              <a:rPr lang="en-US" altLang="en-US" b="1" dirty="0" smtClean="0"/>
              <a:t>software development </a:t>
            </a:r>
            <a:r>
              <a:rPr lang="en-US" altLang="en-US" dirty="0" smtClean="0"/>
              <a:t>cannot </a:t>
            </a:r>
            <a:r>
              <a:rPr lang="en-US" altLang="en-US" b="1" dirty="0" smtClean="0"/>
              <a:t>keep up </a:t>
            </a:r>
            <a:r>
              <a:rPr lang="en-US" altLang="en-US" dirty="0" smtClean="0"/>
              <a:t>with the </a:t>
            </a:r>
            <a:r>
              <a:rPr lang="en-US" altLang="en-US" b="1" dirty="0" smtClean="0"/>
              <a:t>hardware development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" y="2057401"/>
            <a:ext cx="3616411" cy="2355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716" y="2057401"/>
            <a:ext cx="3800280" cy="2876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80" y="2044301"/>
            <a:ext cx="3340081" cy="29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259568" cy="4024125"/>
          </a:xfrm>
        </p:spPr>
        <p:txBody>
          <a:bodyPr/>
          <a:lstStyle/>
          <a:p>
            <a:r>
              <a:rPr lang="en-US" dirty="0" smtClean="0"/>
              <a:t>There is a </a:t>
            </a:r>
            <a:r>
              <a:rPr lang="en-US" b="1" dirty="0" smtClean="0"/>
              <a:t>growing gap</a:t>
            </a:r>
            <a:r>
              <a:rPr lang="en-US" dirty="0" smtClean="0"/>
              <a:t> between modern computing </a:t>
            </a:r>
            <a:r>
              <a:rPr lang="en-US" b="1" dirty="0" smtClean="0"/>
              <a:t>hardware</a:t>
            </a:r>
            <a:r>
              <a:rPr lang="en-US" dirty="0" smtClean="0"/>
              <a:t> and </a:t>
            </a:r>
            <a:r>
              <a:rPr lang="en-US" b="1" dirty="0" smtClean="0"/>
              <a:t>engineering software </a:t>
            </a:r>
            <a:r>
              <a:rPr lang="en-US" dirty="0" smtClean="0"/>
              <a:t>and solvers employed in </a:t>
            </a:r>
            <a:r>
              <a:rPr lang="en-US" b="1" dirty="0" smtClean="0"/>
              <a:t>engineering analysis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industrial (bachelor level) mechanical engineers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There is not much we can do. We can train students in the use of modern CFD software (</a:t>
            </a:r>
            <a:r>
              <a:rPr lang="en-US" dirty="0" err="1" smtClean="0">
                <a:sym typeface="Wingdings" panose="05000000000000000000" pitchFamily="2" charset="2"/>
              </a:rPr>
              <a:t>Ansys</a:t>
            </a:r>
            <a:r>
              <a:rPr lang="en-US" dirty="0" smtClean="0">
                <a:sym typeface="Wingdings" panose="05000000000000000000" pitchFamily="2" charset="2"/>
              </a:rPr>
              <a:t>, COMSOL) before we graduate them.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For research (masters, PhD level) mechanical engineers (i.e. </a:t>
            </a:r>
            <a:r>
              <a:rPr lang="en-US" b="1" dirty="0" smtClean="0">
                <a:sym typeface="Wingdings" panose="05000000000000000000" pitchFamily="2" charset="2"/>
              </a:rPr>
              <a:t>you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We can train you to </a:t>
            </a:r>
            <a:r>
              <a:rPr lang="en-US" b="1" dirty="0" smtClean="0">
                <a:sym typeface="Wingdings" panose="05000000000000000000" pitchFamily="2" charset="2"/>
              </a:rPr>
              <a:t>reduce this gap </a:t>
            </a:r>
            <a:r>
              <a:rPr lang="en-US" dirty="0" smtClean="0">
                <a:sym typeface="Wingdings" panose="05000000000000000000" pitchFamily="2" charset="2"/>
              </a:rPr>
              <a:t>in order to find better solutions to real engineering problems.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011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1020</TotalTime>
  <Words>2021</Words>
  <Application>Microsoft Office PowerPoint</Application>
  <PresentationFormat>Widescreen</PresentationFormat>
  <Paragraphs>339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PMingLiU</vt:lpstr>
      <vt:lpstr>PMingLiU</vt:lpstr>
      <vt:lpstr>SimSun</vt:lpstr>
      <vt:lpstr>Arial</vt:lpstr>
      <vt:lpstr>Calibri</vt:lpstr>
      <vt:lpstr>Century Gothic</vt:lpstr>
      <vt:lpstr>Times New Roman</vt:lpstr>
      <vt:lpstr>Verdana</vt:lpstr>
      <vt:lpstr>Wingdings</vt:lpstr>
      <vt:lpstr>Vapor Trail</vt:lpstr>
      <vt:lpstr>Introduction to Multi-Core CPU and GPU Computation   多核心CPU和GPU計算</vt:lpstr>
      <vt:lpstr>INTRODUCTION</vt:lpstr>
      <vt:lpstr>INTRODUCTION</vt:lpstr>
      <vt:lpstr>Let’s take a look at why we are here…</vt:lpstr>
      <vt:lpstr>Let’s take a look at why we are here…</vt:lpstr>
      <vt:lpstr>Let’s take a look at why we are here…</vt:lpstr>
      <vt:lpstr>Let’s take a look at why we are here…</vt:lpstr>
      <vt:lpstr>Let’s take a look at why we are here…</vt:lpstr>
      <vt:lpstr>Why are you here?</vt:lpstr>
      <vt:lpstr>Example</vt:lpstr>
      <vt:lpstr>Example</vt:lpstr>
      <vt:lpstr>Example</vt:lpstr>
      <vt:lpstr>Example</vt:lpstr>
      <vt:lpstr>HOW DID THIS HAPPEN?</vt:lpstr>
      <vt:lpstr>..and it isn’t easy…</vt:lpstr>
      <vt:lpstr>..in fact, it’s really hard!</vt:lpstr>
      <vt:lpstr>..but people pay a lot for it…</vt:lpstr>
      <vt:lpstr>um….</vt:lpstr>
      <vt:lpstr>Modern CPU and GPU devices</vt:lpstr>
      <vt:lpstr>Why are you here?</vt:lpstr>
      <vt:lpstr>IN RECENT YEARS…</vt:lpstr>
      <vt:lpstr>2015 Course OUTLINE</vt:lpstr>
      <vt:lpstr>Assessment CRITERIA</vt:lpstr>
      <vt:lpstr>Assessment CRITERIA</vt:lpstr>
      <vt:lpstr>Assessment CRITERIA</vt:lpstr>
      <vt:lpstr>Assessment CRITERIA</vt:lpstr>
      <vt:lpstr>Course Overview</vt:lpstr>
      <vt:lpstr>Problem Based Learning</vt:lpstr>
      <vt:lpstr>Problem Based Learning</vt:lpstr>
      <vt:lpstr>Problem Based Learning</vt:lpstr>
      <vt:lpstr>Problem Based Learning</vt:lpstr>
      <vt:lpstr>Computing Facilities @ ME</vt:lpstr>
      <vt:lpstr>Computing Facilities @ ME</vt:lpstr>
      <vt:lpstr>Computer Server Access</vt:lpstr>
      <vt:lpstr>Computing Facilities @ ME</vt:lpstr>
      <vt:lpstr>Windows vs. Linux</vt:lpstr>
      <vt:lpstr>REMOTE / FTP SERVER</vt:lpstr>
      <vt:lpstr>REMOTE / FTP SERVER</vt:lpstr>
      <vt:lpstr>Consultation Times</vt:lpstr>
      <vt:lpstr>End of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Multi-Core CPU and GPU Computation   多核心CPU和GPU計算</dc:title>
  <dc:creator>NCKU</dc:creator>
  <cp:lastModifiedBy>NCKU</cp:lastModifiedBy>
  <cp:revision>53</cp:revision>
  <dcterms:created xsi:type="dcterms:W3CDTF">2014-09-14T00:46:14Z</dcterms:created>
  <dcterms:modified xsi:type="dcterms:W3CDTF">2015-09-10T07:39:59Z</dcterms:modified>
</cp:coreProperties>
</file>